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oppins SemiBold"/>
      <p:regular r:id="rId20"/>
      <p:bold r:id="rId21"/>
      <p:italic r:id="rId22"/>
      <p:boldItalic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SemiBold-regular.fntdata"/><Relationship Id="rId22" Type="http://schemas.openxmlformats.org/officeDocument/2006/relationships/font" Target="fonts/PoppinsSemiBold-italic.fntdata"/><Relationship Id="rId21" Type="http://schemas.openxmlformats.org/officeDocument/2006/relationships/font" Target="fonts/PoppinsSemiBold-bold.fntdata"/><Relationship Id="rId24" Type="http://schemas.openxmlformats.org/officeDocument/2006/relationships/font" Target="fonts/Comfortaa-regular.fntdata"/><Relationship Id="rId23" Type="http://schemas.openxmlformats.org/officeDocument/2006/relationships/font" Target="fonts/Poppi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f67bfb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7f67bfb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7f67bfb56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7f67bfb56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7f67bfb5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7f67bfb5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7f67bfb56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7f67bfb56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7f67bfb56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7f67bfb56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7f67bfb56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7f67bfb56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7f67bfb5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7f67bfb5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7f67bfb56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7f67bfb56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7f67bfb5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7f67bfb5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7f67bfb5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7f67bfb5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7f67bfb5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7f67bfb5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7f67bfb5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7f67bfb5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7f67bfb5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7f67bfb5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7f67bfb56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7f67bfb56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hyperlink" Target="https://app.slack.com/client/T05M42BPRV0/C05LXCNL32A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hyperlink" Target="http://drive.google.com/file/d/1iNSFiSS_BKNLVUDkJETaGv5GtXmjRx2f/view" TargetMode="External"/><Relationship Id="rId5" Type="http://schemas.openxmlformats.org/officeDocument/2006/relationships/image" Target="../media/image2.jp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hyperlink" Target="https://arxiv.org/abs/2006.11239" TargetMode="External"/><Relationship Id="rId9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hyperlink" Target="https://huggingface.co/spaces/stabilityai/stable-diffusion" TargetMode="External"/><Relationship Id="rId5" Type="http://schemas.openxmlformats.org/officeDocument/2006/relationships/hyperlink" Target="https://dreamstudio.ai/" TargetMode="External"/><Relationship Id="rId6" Type="http://schemas.openxmlformats.org/officeDocument/2006/relationships/hyperlink" Target="https://github.com/AUTOMATIC1111/stable-diffusion-webu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Intuition</a:t>
            </a: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850" y="1317747"/>
            <a:ext cx="6917201" cy="15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482450" y="636775"/>
            <a:ext cx="296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Forward Diffusion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390000" y="792400"/>
            <a:ext cx="35136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5216250" y="2922775"/>
            <a:ext cx="296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Reverse Diffusion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1482450" y="3092400"/>
            <a:ext cx="3767400" cy="25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1561850" y="3477650"/>
            <a:ext cx="6265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Forward Diffusion is</a:t>
            </a:r>
            <a:r>
              <a:rPr lang="en"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Noising</a:t>
            </a:r>
            <a:endParaRPr sz="2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Reverse Diffusion is</a:t>
            </a:r>
            <a:r>
              <a:rPr lang="en"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Denoising</a:t>
            </a:r>
            <a:endParaRPr sz="240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433300" y="2714200"/>
            <a:ext cx="6691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4"/>
                </a:solidFill>
              </a:rPr>
              <a:t>         X</a:t>
            </a:r>
            <a:r>
              <a:rPr b="1" baseline="-25000" lang="en" sz="1300">
                <a:solidFill>
                  <a:schemeClr val="accent4"/>
                </a:solidFill>
              </a:rPr>
              <a:t>0</a:t>
            </a:r>
            <a:r>
              <a:rPr b="1" lang="en" sz="1300">
                <a:solidFill>
                  <a:schemeClr val="accent4"/>
                </a:solidFill>
              </a:rPr>
              <a:t>                                 X</a:t>
            </a:r>
            <a:r>
              <a:rPr b="1" baseline="-25000" lang="en" sz="1300">
                <a:solidFill>
                  <a:schemeClr val="accent4"/>
                </a:solidFill>
              </a:rPr>
              <a:t>1</a:t>
            </a:r>
            <a:r>
              <a:rPr b="1" lang="en" sz="1300">
                <a:solidFill>
                  <a:schemeClr val="accent4"/>
                </a:solidFill>
              </a:rPr>
              <a:t>                                   X</a:t>
            </a:r>
            <a:r>
              <a:rPr b="1" baseline="-25000" lang="en" sz="1300">
                <a:solidFill>
                  <a:schemeClr val="accent4"/>
                </a:solidFill>
              </a:rPr>
              <a:t>2</a:t>
            </a:r>
            <a:r>
              <a:rPr b="1" lang="en" sz="1300">
                <a:solidFill>
                  <a:schemeClr val="accent4"/>
                </a:solidFill>
              </a:rPr>
              <a:t>                ………         X</a:t>
            </a:r>
            <a:r>
              <a:rPr b="1" baseline="-25000" lang="en" sz="1300">
                <a:solidFill>
                  <a:schemeClr val="accent4"/>
                </a:solidFill>
              </a:rPr>
              <a:t>T</a:t>
            </a:r>
            <a:r>
              <a:rPr b="1" lang="en" sz="1300">
                <a:solidFill>
                  <a:schemeClr val="accent4"/>
                </a:solidFill>
              </a:rPr>
              <a:t>                        </a:t>
            </a:r>
            <a:endParaRPr b="1" sz="1600">
              <a:solidFill>
                <a:schemeClr val="accent4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531575" y="4373625"/>
            <a:ext cx="69780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Note: </a:t>
            </a:r>
            <a:r>
              <a:rPr b="1" lang="en">
                <a:solidFill>
                  <a:schemeClr val="accent1"/>
                </a:solidFill>
              </a:rPr>
              <a:t>X</a:t>
            </a:r>
            <a:r>
              <a:rPr b="1" baseline="-25000" lang="en">
                <a:solidFill>
                  <a:schemeClr val="accent1"/>
                </a:solidFill>
              </a:rPr>
              <a:t>0</a:t>
            </a:r>
            <a:r>
              <a:rPr b="1" lang="en">
                <a:solidFill>
                  <a:schemeClr val="accent4"/>
                </a:solidFill>
              </a:rPr>
              <a:t> is Denoised Image,</a:t>
            </a:r>
            <a:r>
              <a:rPr b="1" lang="en">
                <a:solidFill>
                  <a:schemeClr val="accent1"/>
                </a:solidFill>
              </a:rPr>
              <a:t> X</a:t>
            </a:r>
            <a:r>
              <a:rPr b="1" baseline="-25000" lang="en">
                <a:solidFill>
                  <a:schemeClr val="accent1"/>
                </a:solidFill>
              </a:rPr>
              <a:t>T</a:t>
            </a:r>
            <a:r>
              <a:rPr b="1" lang="en">
                <a:solidFill>
                  <a:schemeClr val="accent1"/>
                </a:solidFill>
              </a:rPr>
              <a:t> </a:t>
            </a:r>
            <a:r>
              <a:rPr b="1" lang="en">
                <a:solidFill>
                  <a:schemeClr val="accent4"/>
                </a:solidFill>
              </a:rPr>
              <a:t>is Image with added Noise T times.</a:t>
            </a:r>
            <a:endParaRPr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RunPod: Run Stable Diffusion WebUI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387900" y="835400"/>
            <a:ext cx="59919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Hope Everybody has RunPod instance running.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 to RunPod Instance and Upload/Open the notebook named: </a:t>
            </a:r>
            <a:br>
              <a:rPr lang="en" sz="1500"/>
            </a:b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4"/>
                </a:solidFill>
              </a:rPr>
              <a:t>Module_4_Stable_Diffusion_WebUI_A1111.ipynb</a:t>
            </a:r>
            <a:endParaRPr b="1" i="1"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Run the whole Notebook from top to bottom. </a:t>
            </a:r>
            <a:br>
              <a:rPr lang="en" sz="1500"/>
            </a:br>
            <a:r>
              <a:rPr lang="en" sz="1500"/>
              <a:t>(It might take 15 minutes for whole thing)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Click on the HuggingFace Gradio App Link. </a:t>
            </a:r>
            <a:br>
              <a:rPr lang="en" sz="1500"/>
            </a:br>
            <a:r>
              <a:rPr lang="en" sz="1500"/>
              <a:t>(Let the Notebook be running)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Make Sure to </a:t>
            </a:r>
            <a:r>
              <a:rPr b="1" i="1" lang="en" sz="1500">
                <a:solidFill>
                  <a:schemeClr val="accent4"/>
                </a:solidFill>
              </a:rPr>
              <a:t>Terminate the RunPod Instance</a:t>
            </a:r>
            <a:r>
              <a:rPr lang="en" sz="1500"/>
              <a:t> after use.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125" y="1545750"/>
            <a:ext cx="1469300" cy="13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7750" y="3332000"/>
            <a:ext cx="52578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950" y="4004025"/>
            <a:ext cx="7075325" cy="7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 SemiBold"/>
                <a:ea typeface="Poppins SemiBold"/>
                <a:cs typeface="Poppins SemiBold"/>
                <a:sym typeface="Poppins SemiBold"/>
              </a:rPr>
              <a:t>Diffusion Model: Fashion MNIST Dataset 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Popular Toy Dataset to benchmark algorithms.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Available in TorchVision by default.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Dataset has:</a:t>
            </a:r>
            <a:br>
              <a:rPr lang="en"/>
            </a:br>
            <a:r>
              <a:rPr lang="en"/>
              <a:t>- training set of 60,000 examples</a:t>
            </a:r>
            <a:br>
              <a:rPr lang="en"/>
            </a:br>
            <a:r>
              <a:rPr lang="en"/>
              <a:t>- test set of 10,000 examples.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derived on the theme of MNIST dataset of handwritten images.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use this dataset to create a Diffusion model, </a:t>
            </a:r>
            <a:r>
              <a:rPr b="1" i="1" lang="en">
                <a:solidFill>
                  <a:schemeClr val="accent4"/>
                </a:solidFill>
              </a:rPr>
              <a:t>which can create fashion articles gray images from Gaussian random noise. </a:t>
            </a:r>
            <a:endParaRPr b="1" i="1">
              <a:solidFill>
                <a:schemeClr val="accent4"/>
              </a:solidFill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174" y="859976"/>
            <a:ext cx="1847125" cy="26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600" y="982275"/>
            <a:ext cx="24193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Stable Diffusion WebUI: Great Intuition in UI 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387900" y="4132325"/>
            <a:ext cx="29028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UI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Easily Extensible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674199"/>
            <a:ext cx="8124073" cy="33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Resume The Workshop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424200" y="1202100"/>
            <a:ext cx="84081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From Module 4 - Slide 12</a:t>
            </a:r>
            <a:br>
              <a:rPr lang="en" sz="1700"/>
            </a:b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Get Everyone at Slack Workspace:</a:t>
            </a:r>
            <a:br>
              <a:rPr lang="en" sz="1700"/>
            </a:br>
            <a:r>
              <a:rPr b="1" lang="en" sz="1300">
                <a:solidFill>
                  <a:srgbClr val="717274"/>
                </a:solidFill>
                <a:highlight>
                  <a:srgbClr val="F5F4F5"/>
                </a:highlight>
              </a:rPr>
              <a:t>appliedai-tbx9444.slack.com</a:t>
            </a:r>
            <a:br>
              <a:rPr lang="en" sz="1700"/>
            </a:br>
            <a:r>
              <a:rPr lang="en" sz="1700" u="sng">
                <a:solidFill>
                  <a:schemeClr val="hlink"/>
                </a:solidFill>
                <a:hlinkClick r:id="rId4"/>
              </a:rPr>
              <a:t>https://app.slack.com/client/T05M42BPRV0/C05LXCNL32A</a:t>
            </a:r>
            <a:br>
              <a:rPr lang="en" sz="1700"/>
            </a:b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Module 5 - End to End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Deep Dive in the Concepts by Code</a:t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Let’s Go To The Collab:</a:t>
            </a:r>
            <a:br>
              <a:rPr lang="en" sz="1400">
                <a:solidFill>
                  <a:schemeClr val="dk1"/>
                </a:solidFill>
              </a:rPr>
            </a:br>
            <a:r>
              <a:rPr i="1" lang="en" sz="1400">
                <a:solidFill>
                  <a:schemeClr val="accent1"/>
                </a:solidFill>
              </a:rPr>
              <a:t>Module_3_Stable_Diffusion_Deep_Dive.ipynb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Purpose</a:t>
            </a: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16350" y="756475"/>
            <a:ext cx="42432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At Every Step of Reverse Diffusion, We want to: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alculate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the Noise on Current Image  </a:t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emove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the Noise from Current Image</a:t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epeat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So,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is: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 ⇒ R ⇒ R</a:t>
            </a:r>
            <a:endParaRPr sz="200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Noise is calculated easily with </a:t>
            </a:r>
            <a:r>
              <a:rPr b="1" i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Neural Networks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Unet is popular network for the same. UNet?? WTH??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cannot estimate all the error in one step, we do it slowly and Diffusion Process remains “</a:t>
            </a:r>
            <a:r>
              <a:rPr b="1" i="1" lang="en" sz="1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Stable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”. Too fast and big of change causes “Instability”.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549" y="1042752"/>
            <a:ext cx="4447749" cy="15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175" y="2698325"/>
            <a:ext cx="4399124" cy="2070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OpenAI CLIP: Revisit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85" name="Google Shape;85;p15" title="CLIP_training-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50" y="856623"/>
            <a:ext cx="4636248" cy="260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3525" y="1145062"/>
            <a:ext cx="3718776" cy="20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714000" y="3634725"/>
            <a:ext cx="794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when we say, CLIP model is trained, it means:</a:t>
            </a:r>
            <a:br>
              <a:rPr lang="en"/>
            </a:br>
            <a:r>
              <a:rPr b="1" i="1" lang="en">
                <a:solidFill>
                  <a:schemeClr val="accent4"/>
                </a:solidFill>
              </a:rPr>
              <a:t>Text and Image Encoders are able to encode Texts and Images into their respective embeddings, where </a:t>
            </a:r>
            <a:r>
              <a:rPr b="1" i="1" lang="en">
                <a:solidFill>
                  <a:schemeClr val="accent1"/>
                </a:solidFill>
              </a:rPr>
              <a:t>Contrastive Loss</a:t>
            </a:r>
            <a:r>
              <a:rPr b="1" i="1" lang="en">
                <a:solidFill>
                  <a:schemeClr val="accent4"/>
                </a:solidFill>
              </a:rPr>
              <a:t> is minimized between embeddings. </a:t>
            </a:r>
            <a:endParaRPr b="1" i="1">
              <a:solidFill>
                <a:schemeClr val="accent4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333450" y="4536100"/>
            <a:ext cx="5741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WHT!! Contrastive Loss!!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How it all Fits In?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12950" y="820975"/>
            <a:ext cx="3415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Training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We add noise by known amount and try to denoise it as per text. Do it Millions of times.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Inference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We just reduce  noise from random noise slowly as per text. Keep doing it until denoised image is as expected.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process is Called: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DDPM: Denoising Diffusion Probabilistic Model.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DDPM Paper Link: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https://arxiv.org/abs/2006.11239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2325" y="1386275"/>
            <a:ext cx="728275" cy="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800" y="3665250"/>
            <a:ext cx="728275" cy="722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8639" y="1310075"/>
            <a:ext cx="783811" cy="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039" y="3596075"/>
            <a:ext cx="783811" cy="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7893" y="2336475"/>
            <a:ext cx="1314257" cy="7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4016450" y="870650"/>
            <a:ext cx="3955800" cy="442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 rot="-2166880">
            <a:off x="6716751" y="2195972"/>
            <a:ext cx="883097" cy="27914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 rot="-2166757">
            <a:off x="4716045" y="3264276"/>
            <a:ext cx="726363" cy="27914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 rot="1820532">
            <a:off x="4343940" y="2311534"/>
            <a:ext cx="1038674" cy="27913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 rot="1820998">
            <a:off x="6569585" y="3243635"/>
            <a:ext cx="806879" cy="27913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 rot="10800000">
            <a:off x="3320125" y="930475"/>
            <a:ext cx="402300" cy="205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8577925" y="854275"/>
            <a:ext cx="402300" cy="205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 rot="10800000">
            <a:off x="3624900" y="2529450"/>
            <a:ext cx="381900" cy="205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8196900" y="2681850"/>
            <a:ext cx="381900" cy="205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5325450" y="1506275"/>
            <a:ext cx="1900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Training</a:t>
            </a:r>
            <a:endParaRPr b="1" sz="210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5249250" y="3944675"/>
            <a:ext cx="1900200" cy="72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Inference</a:t>
            </a:r>
            <a:endParaRPr b="1" sz="21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7351" y="1076627"/>
            <a:ext cx="2133228" cy="32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Paper: Variation Auto Encoder(VAE)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775" y="709475"/>
            <a:ext cx="5005798" cy="12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900" y="2307775"/>
            <a:ext cx="4904499" cy="19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311700" y="1245050"/>
            <a:ext cx="1442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Traditional Autoencoder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387900" y="3607250"/>
            <a:ext cx="1442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Variational Autoencoder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6525" y="4398826"/>
            <a:ext cx="3707924" cy="27740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578425" y="4606025"/>
            <a:ext cx="6900" cy="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2476525" y="4703625"/>
            <a:ext cx="29733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Reconstructions Loss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5067325" y="4703625"/>
            <a:ext cx="3552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Distribution </a:t>
            </a:r>
            <a:r>
              <a:rPr lang="en">
                <a:solidFill>
                  <a:schemeClr val="dk1"/>
                </a:solidFill>
              </a:rPr>
              <a:t>Loss </a:t>
            </a:r>
            <a:r>
              <a:rPr lang="en"/>
              <a:t>from Gaussian 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7517950" y="3095625"/>
            <a:ext cx="476400" cy="158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6958800" y="2214600"/>
            <a:ext cx="1442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Additional in Variational Autoencoder</a:t>
            </a:r>
            <a:endParaRPr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Noise Schedule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75" y="877825"/>
            <a:ext cx="5417902" cy="29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229325" y="868175"/>
            <a:ext cx="2956800" cy="4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Forward Process, Target of Adding noise is to:</a:t>
            </a:r>
            <a:br>
              <a:rPr lang="en"/>
            </a:br>
            <a:r>
              <a:rPr lang="en"/>
              <a:t>Move toward Perfect Gaussian Noise Image with    </a:t>
            </a:r>
            <a:r>
              <a:rPr b="1" lang="en" sz="1600">
                <a:solidFill>
                  <a:schemeClr val="accent4"/>
                </a:solidFill>
              </a:rPr>
              <a:t>μ = 0 and σ = 1.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Noise Schedule matters a lot as it determined if images see by the model become: </a:t>
            </a:r>
            <a:br>
              <a:rPr lang="en"/>
            </a:br>
            <a:r>
              <a:rPr b="1" i="1" lang="en">
                <a:solidFill>
                  <a:schemeClr val="accent4"/>
                </a:solidFill>
              </a:rPr>
              <a:t>Too Noisy, Too Early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Noise Schedules are discussed in paper as:</a:t>
            </a:r>
            <a:br>
              <a:rPr lang="en"/>
            </a:br>
            <a:r>
              <a:rPr b="1" i="1" lang="en">
                <a:solidFill>
                  <a:schemeClr val="accent4"/>
                </a:solidFill>
              </a:rPr>
              <a:t>Sinusoidal, Quadratic, Linear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will use Linear Noise Schedule.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Experiments: Use what we learned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244925" y="762000"/>
            <a:ext cx="47082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Knowledge of Diffusion Model and CLIP Text and Image Embedding, We can play around with some basic Image generation and get a feel for:</a:t>
            </a:r>
            <a:br>
              <a:rPr lang="en"/>
            </a:br>
            <a:br>
              <a:rPr lang="en"/>
            </a:br>
            <a:r>
              <a:rPr i="1" lang="en">
                <a:solidFill>
                  <a:schemeClr val="accent4"/>
                </a:solidFill>
              </a:rPr>
              <a:t>CLIP Text Encoders.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Hugging Face Spaces.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Hugging Face Diffusers Library.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Before fiddling with Code, remember:</a:t>
            </a:r>
            <a:br>
              <a:rPr lang="en"/>
            </a:br>
            <a:r>
              <a:rPr i="1" lang="en">
                <a:solidFill>
                  <a:schemeClr val="accent4"/>
                </a:solidFill>
              </a:rPr>
              <a:t>Latents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Text Embedding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Image Embedding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Diffusion Process across Timestamps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Train or Fine Tune?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244925" y="950675"/>
            <a:ext cx="52179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2 Options:</a:t>
            </a:r>
            <a:br>
              <a:rPr lang="en" sz="1500"/>
            </a:br>
            <a:r>
              <a:rPr lang="en" sz="1500"/>
              <a:t>	</a:t>
            </a:r>
            <a:r>
              <a:rPr i="1" lang="en" sz="1500">
                <a:solidFill>
                  <a:schemeClr val="accent4"/>
                </a:solidFill>
              </a:rPr>
              <a:t>Train: From Scratch, 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i="1" lang="en" sz="1500">
                <a:solidFill>
                  <a:schemeClr val="accent4"/>
                </a:solidFill>
              </a:rPr>
              <a:t>	Fine-Tune: Foundational Model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i="1" lang="en" sz="1500">
                <a:solidFill>
                  <a:schemeClr val="accent1"/>
                </a:solidFill>
              </a:rPr>
              <a:t>So</a:t>
            </a:r>
            <a:r>
              <a:rPr lang="en" sz="1500"/>
              <a:t>? Well, it depends, Answer is:  Yes and No!</a:t>
            </a:r>
            <a:br>
              <a:rPr b="1" lang="en" sz="1500">
                <a:solidFill>
                  <a:schemeClr val="dk1"/>
                </a:solidFill>
              </a:rPr>
            </a:br>
            <a:r>
              <a:rPr b="1" lang="en" sz="1500">
                <a:solidFill>
                  <a:schemeClr val="dk1"/>
                </a:solidFill>
              </a:rPr>
              <a:t>	</a:t>
            </a:r>
            <a:r>
              <a:rPr b="1" lang="en" sz="1500">
                <a:solidFill>
                  <a:schemeClr val="accent4"/>
                </a:solidFill>
              </a:rPr>
              <a:t>Yes</a:t>
            </a:r>
            <a:r>
              <a:rPr b="1" lang="en" sz="1500">
                <a:solidFill>
                  <a:schemeClr val="dk1"/>
                </a:solidFill>
              </a:rPr>
              <a:t>: </a:t>
            </a:r>
            <a:r>
              <a:rPr lang="en" sz="1500">
                <a:solidFill>
                  <a:schemeClr val="dk1"/>
                </a:solidFill>
              </a:rPr>
              <a:t>if you are forced to by factors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	</a:t>
            </a:r>
            <a:r>
              <a:rPr b="1" i="1" lang="en" sz="1500">
                <a:solidFill>
                  <a:schemeClr val="accent4"/>
                </a:solidFill>
              </a:rPr>
              <a:t>No</a:t>
            </a:r>
            <a:r>
              <a:rPr lang="en" sz="1500">
                <a:solidFill>
                  <a:schemeClr val="dk1"/>
                </a:solidFill>
              </a:rPr>
              <a:t>: Almost Always, Fine-Tune!</a:t>
            </a:r>
            <a:r>
              <a:rPr b="1" lang="en" sz="1500">
                <a:solidFill>
                  <a:schemeClr val="dk1"/>
                </a:solidFill>
              </a:rPr>
              <a:t>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i="1" lang="en" sz="1500">
                <a:solidFill>
                  <a:schemeClr val="accent1"/>
                </a:solidFill>
              </a:rPr>
              <a:t>Factors</a:t>
            </a:r>
            <a:r>
              <a:rPr lang="en" sz="1500">
                <a:solidFill>
                  <a:schemeClr val="dk1"/>
                </a:solidFill>
              </a:rPr>
              <a:t>, which might force you to train from scratch: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Text Prompts need to be very specialized.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Need to create new and original concepts in images. E.g.</a:t>
            </a:r>
            <a:r>
              <a:rPr i="1" lang="en" sz="1500">
                <a:solidFill>
                  <a:schemeClr val="dk1"/>
                </a:solidFill>
              </a:rPr>
              <a:t> All Possible Types of lesions in X-Ray Images.</a:t>
            </a:r>
            <a:r>
              <a:rPr lang="en" sz="1500">
                <a:solidFill>
                  <a:schemeClr val="dk1"/>
                </a:solidFill>
              </a:rPr>
              <a:t> 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Not so favorable Copyright or Compliance of foundation models.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Not enough resources like: Money, Time, Human Capital for Evaluation etc. 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455" y="883075"/>
            <a:ext cx="2758297" cy="39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DreamStudio and StableStudio: Blessings of Stable Diffusion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229325" y="1100725"/>
            <a:ext cx="8603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you want to consume tools provided by Stability.ai: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Basic Text to Image: (No Code Option) - Runs on public CPU - Very Slow!</a:t>
            </a:r>
            <a:br>
              <a:rPr lang="en" sz="1500"/>
            </a:br>
            <a:r>
              <a:rPr lang="en" sz="1500" u="sng">
                <a:solidFill>
                  <a:schemeClr val="hlink"/>
                </a:solidFill>
                <a:hlinkClick r:id="rId4"/>
              </a:rPr>
              <a:t>https://huggingface.co/spaces/stabilityai/stable-diffusion</a:t>
            </a:r>
            <a:r>
              <a:rPr lang="en" sz="1500"/>
              <a:t>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Hugging Face </a:t>
            </a:r>
            <a:r>
              <a:rPr b="1" i="1" lang="en" sz="1500">
                <a:solidFill>
                  <a:schemeClr val="accent4"/>
                </a:solidFill>
              </a:rPr>
              <a:t>diffusers</a:t>
            </a:r>
            <a:r>
              <a:rPr lang="en" sz="1500"/>
              <a:t> library: (Write Python Code) - Run on own GPU setup.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</a:t>
            </a:r>
            <a:r>
              <a:rPr b="1" lang="en" sz="1500">
                <a:solidFill>
                  <a:schemeClr val="accent4"/>
                </a:solidFill>
              </a:rPr>
              <a:t>DreamStudio</a:t>
            </a:r>
            <a:r>
              <a:rPr lang="en" sz="1500"/>
              <a:t>: StabilityAI’s paid Image Generation platform. </a:t>
            </a:r>
            <a:br>
              <a:rPr lang="en" sz="1500"/>
            </a:br>
            <a:r>
              <a:rPr lang="en" sz="1500" u="sng">
                <a:solidFill>
                  <a:schemeClr val="hlink"/>
                </a:solidFill>
                <a:hlinkClick r:id="rId5"/>
              </a:rPr>
              <a:t>https://dreamstudio.ai/</a:t>
            </a:r>
            <a:r>
              <a:rPr lang="en" sz="1500"/>
              <a:t> 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accent4"/>
                </a:solidFill>
              </a:rPr>
              <a:t>StableStudio</a:t>
            </a:r>
            <a:r>
              <a:rPr lang="en" sz="1500"/>
              <a:t>: </a:t>
            </a:r>
            <a:r>
              <a:rPr lang="en" sz="1500">
                <a:solidFill>
                  <a:schemeClr val="dk1"/>
                </a:solidFill>
              </a:rPr>
              <a:t>StabilityAI’s Open Source Image Generation tool.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Exactly like DreamStudio, But will have to run on own infrastructure.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Stable Diffusion WebUI </a:t>
            </a:r>
            <a:r>
              <a:rPr lang="en" sz="1500">
                <a:solidFill>
                  <a:schemeClr val="dk1"/>
                </a:solidFill>
              </a:rPr>
              <a:t>by Automatic1111: Best of both world. 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 u="sng">
                <a:solidFill>
                  <a:schemeClr val="hlink"/>
                </a:solidFill>
                <a:hlinkClick r:id="rId6"/>
              </a:rPr>
              <a:t>https://github.com/AUTOMATIC1111/stable-diffusion-webui</a:t>
            </a:r>
            <a:r>
              <a:rPr lang="en" sz="1500">
                <a:solidFill>
                  <a:schemeClr val="dk1"/>
                </a:solidFill>
              </a:rPr>
              <a:t> 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Build on open source and lets you customize the code as per need.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1" name="Google Shape;171;p21"/>
          <p:cNvSpPr/>
          <p:nvPr/>
        </p:nvSpPr>
        <p:spPr>
          <a:xfrm>
            <a:off x="511633" y="4093564"/>
            <a:ext cx="2619725" cy="349250"/>
          </a:xfrm>
          <a:custGeom>
            <a:rect b="b" l="l" r="r" t="t"/>
            <a:pathLst>
              <a:path extrusionOk="0" h="13970" w="104789">
                <a:moveTo>
                  <a:pt x="45385" y="1373"/>
                </a:moveTo>
                <a:cubicBezTo>
                  <a:pt x="31134" y="1428"/>
                  <a:pt x="15299" y="-810"/>
                  <a:pt x="9020" y="1046"/>
                </a:cubicBezTo>
                <a:cubicBezTo>
                  <a:pt x="2741" y="2903"/>
                  <a:pt x="-6923" y="10601"/>
                  <a:pt x="7710" y="12512"/>
                </a:cubicBezTo>
                <a:cubicBezTo>
                  <a:pt x="22343" y="14423"/>
                  <a:pt x="82351" y="14478"/>
                  <a:pt x="96820" y="12512"/>
                </a:cubicBezTo>
                <a:cubicBezTo>
                  <a:pt x="111290" y="10546"/>
                  <a:pt x="103100" y="2575"/>
                  <a:pt x="94527" y="718"/>
                </a:cubicBezTo>
                <a:cubicBezTo>
                  <a:pt x="85955" y="-1138"/>
                  <a:pt x="59636" y="1318"/>
                  <a:pt x="45385" y="1373"/>
                </a:cubicBezTo>
                <a:close/>
              </a:path>
            </a:pathLst>
          </a:cu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Google Shape;172;p21"/>
          <p:cNvSpPr/>
          <p:nvPr/>
        </p:nvSpPr>
        <p:spPr>
          <a:xfrm rot="1072177">
            <a:off x="6429206" y="3474135"/>
            <a:ext cx="2133941" cy="1375136"/>
          </a:xfrm>
          <a:prstGeom prst="irregularSeal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6967875" y="3848225"/>
            <a:ext cx="1056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use this!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